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56" r:id="rId2"/>
    <p:sldId id="257" r:id="rId3"/>
    <p:sldId id="258" r:id="rId4"/>
    <p:sldId id="259" r:id="rId5"/>
    <p:sldId id="260" r:id="rId6"/>
    <p:sldId id="261" r:id="rId7"/>
    <p:sldId id="262" r:id="rId8"/>
    <p:sldId id="275"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667" autoAdjust="0"/>
  </p:normalViewPr>
  <p:slideViewPr>
    <p:cSldViewPr>
      <p:cViewPr>
        <p:scale>
          <a:sx n="87" d="100"/>
          <a:sy n="87" d="100"/>
        </p:scale>
        <p:origin x="-648"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3122A9-DAF6-4F2C-9E06-540E17E57DEA}" type="datetimeFigureOut">
              <a:rPr lang="en-US" smtClean="0"/>
              <a:pPr/>
              <a:t>5/24/2010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5F51425-076E-4CBE-BCBC-72170EA6659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F51425-076E-4CBE-BCBC-72170EA66597}"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F51425-076E-4CBE-BCBC-72170EA66597}"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F51425-076E-4CBE-BCBC-72170EA66597}"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F51425-076E-4CBE-BCBC-72170EA66597}"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F51425-076E-4CBE-BCBC-72170EA66597}"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F51425-076E-4CBE-BCBC-72170EA66597}"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F51425-076E-4CBE-BCBC-72170EA66597}"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F51425-076E-4CBE-BCBC-72170EA66597}"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F51425-076E-4CBE-BCBC-72170EA66597}"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F51425-076E-4CBE-BCBC-72170EA66597}"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F51425-076E-4CBE-BCBC-72170EA66597}"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F51425-076E-4CBE-BCBC-72170EA66597}"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F51425-076E-4CBE-BCBC-72170EA66597}" type="slidenum">
              <a:rPr lang="en-US" smtClean="0"/>
              <a:pPr/>
              <a:t>20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F51425-076E-4CBE-BCBC-72170EA66597}"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F51425-076E-4CBE-BCBC-72170EA66597}"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F51425-076E-4CBE-BCBC-72170EA66597}"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F51425-076E-4CBE-BCBC-72170EA66597}"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F51425-076E-4CBE-BCBC-72170EA66597}"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F51425-076E-4CBE-BCBC-72170EA66597}"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5F51425-076E-4CBE-BCBC-72170EA66597}"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FE15430E-44FE-40E6-A9E6-9AE005D63554}" type="datetimeFigureOut">
              <a:rPr lang="en-US" smtClean="0"/>
              <a:pPr/>
              <a:t>5/24/2010</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9BF7BFC2-C107-480F-ABFB-D4206562ED6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E15430E-44FE-40E6-A9E6-9AE005D63554}" type="datetimeFigureOut">
              <a:rPr lang="en-US" smtClean="0"/>
              <a:pPr/>
              <a:t>5/24/2010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F7BFC2-C107-480F-ABFB-D4206562ED6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E15430E-44FE-40E6-A9E6-9AE005D63554}" type="datetimeFigureOut">
              <a:rPr lang="en-US" smtClean="0"/>
              <a:pPr/>
              <a:t>5/24/2010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F7BFC2-C107-480F-ABFB-D4206562ED6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FE15430E-44FE-40E6-A9E6-9AE005D63554}" type="datetimeFigureOut">
              <a:rPr lang="en-US" smtClean="0"/>
              <a:pPr/>
              <a:t>5/24/2010</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9BF7BFC2-C107-480F-ABFB-D4206562ED6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FE15430E-44FE-40E6-A9E6-9AE005D63554}" type="datetimeFigureOut">
              <a:rPr lang="en-US" smtClean="0"/>
              <a:pPr/>
              <a:t>5/24/2010</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9BF7BFC2-C107-480F-ABFB-D4206562ED65}"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FE15430E-44FE-40E6-A9E6-9AE005D63554}" type="datetimeFigureOut">
              <a:rPr lang="en-US" smtClean="0"/>
              <a:pPr/>
              <a:t>5/24/2010</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9BF7BFC2-C107-480F-ABFB-D4206562ED6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FE15430E-44FE-40E6-A9E6-9AE005D63554}" type="datetimeFigureOut">
              <a:rPr lang="en-US" smtClean="0"/>
              <a:pPr/>
              <a:t>5/24/2010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9BF7BFC2-C107-480F-ABFB-D4206562ED65}"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FE15430E-44FE-40E6-A9E6-9AE005D63554}" type="datetimeFigureOut">
              <a:rPr lang="en-US" smtClean="0"/>
              <a:pPr/>
              <a:t>5/24/2010</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F7BFC2-C107-480F-ABFB-D4206562ED6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E15430E-44FE-40E6-A9E6-9AE005D63554}" type="datetimeFigureOut">
              <a:rPr lang="en-US" smtClean="0"/>
              <a:pPr/>
              <a:t>5/24/2010</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F7BFC2-C107-480F-ABFB-D4206562ED6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FE15430E-44FE-40E6-A9E6-9AE005D63554}" type="datetimeFigureOut">
              <a:rPr lang="en-US" smtClean="0"/>
              <a:pPr/>
              <a:t>5/24/2010</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F7BFC2-C107-480F-ABFB-D4206562ED6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FE15430E-44FE-40E6-A9E6-9AE005D63554}" type="datetimeFigureOut">
              <a:rPr lang="en-US" smtClean="0"/>
              <a:pPr/>
              <a:t>5/24/2010</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9BF7BFC2-C107-480F-ABFB-D4206562ED65}"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FE15430E-44FE-40E6-A9E6-9AE005D63554}" type="datetimeFigureOut">
              <a:rPr lang="en-US" smtClean="0"/>
              <a:pPr/>
              <a:t>5/24/2010</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9BF7BFC2-C107-480F-ABFB-D4206562ED65}"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5.jpeg"/><Relationship Id="rId7" Type="http://schemas.openxmlformats.org/officeDocument/2006/relationships/image" Target="../media/image22.jpe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19.jpeg"/><Relationship Id="rId5" Type="http://schemas.openxmlformats.org/officeDocument/2006/relationships/image" Target="../media/image15.jpeg"/><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image" Target="../media/image14.jpeg"/><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16.jpeg"/></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18.jpeg"/></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0" y="838200"/>
            <a:ext cx="6248400" cy="2209800"/>
          </a:xfrm>
        </p:spPr>
        <p:txBody>
          <a:bodyPr>
            <a:normAutofit/>
          </a:bodyPr>
          <a:lstStyle/>
          <a:p>
            <a:pPr algn="ctr"/>
            <a:r>
              <a:rPr lang="en-US" sz="5400" dirty="0" smtClean="0"/>
              <a:t>Pride and Prejudice</a:t>
            </a:r>
            <a:endParaRPr lang="en-US" sz="5400" dirty="0"/>
          </a:p>
        </p:txBody>
      </p:sp>
      <p:sp>
        <p:nvSpPr>
          <p:cNvPr id="3" name="Subtitle 2"/>
          <p:cNvSpPr>
            <a:spLocks noGrp="1"/>
          </p:cNvSpPr>
          <p:nvPr>
            <p:ph type="subTitle" idx="1"/>
          </p:nvPr>
        </p:nvSpPr>
        <p:spPr>
          <a:xfrm>
            <a:off x="2057400" y="2895600"/>
            <a:ext cx="8458200" cy="914400"/>
          </a:xfrm>
        </p:spPr>
        <p:txBody>
          <a:bodyPr>
            <a:normAutofit/>
          </a:bodyPr>
          <a:lstStyle/>
          <a:p>
            <a:pPr algn="ctr"/>
            <a:r>
              <a:rPr lang="en-US" sz="3600" dirty="0" smtClean="0"/>
              <a:t>By: Jane Austen</a:t>
            </a:r>
            <a:endParaRPr lang="en-US" sz="3600" dirty="0"/>
          </a:p>
        </p:txBody>
      </p:sp>
      <p:pic>
        <p:nvPicPr>
          <p:cNvPr id="15362" name="Picture 2" descr="http://pelogifam.files.wordpress.com/2008/02/pride-and-prej-pixgif.jpg"/>
          <p:cNvPicPr>
            <a:picLocks noChangeAspect="1" noChangeArrowheads="1"/>
          </p:cNvPicPr>
          <p:nvPr/>
        </p:nvPicPr>
        <p:blipFill>
          <a:blip r:embed="rId3" cstate="print"/>
          <a:srcRect/>
          <a:stretch>
            <a:fillRect/>
          </a:stretch>
        </p:blipFill>
        <p:spPr bwMode="auto">
          <a:xfrm>
            <a:off x="609600" y="609600"/>
            <a:ext cx="2758440" cy="45974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Culture</a:t>
            </a:r>
            <a:endParaRPr lang="en-US" dirty="0"/>
          </a:p>
        </p:txBody>
      </p:sp>
      <p:sp>
        <p:nvSpPr>
          <p:cNvPr id="4" name="Content Placeholder 3"/>
          <p:cNvSpPr>
            <a:spLocks noGrp="1"/>
          </p:cNvSpPr>
          <p:nvPr>
            <p:ph idx="1"/>
          </p:nvPr>
        </p:nvSpPr>
        <p:spPr>
          <a:xfrm>
            <a:off x="304800" y="1554163"/>
            <a:ext cx="8686800" cy="4618037"/>
          </a:xfrm>
        </p:spPr>
        <p:txBody>
          <a:bodyPr>
            <a:normAutofit lnSpcReduction="10000"/>
          </a:bodyPr>
          <a:lstStyle/>
          <a:p>
            <a:pPr>
              <a:lnSpc>
                <a:spcPct val="150000"/>
              </a:lnSpc>
            </a:pPr>
            <a:r>
              <a:rPr lang="en-US" dirty="0" smtClean="0"/>
              <a:t>In 19</a:t>
            </a:r>
            <a:r>
              <a:rPr lang="en-US" baseline="30000" dirty="0" smtClean="0"/>
              <a:t>th</a:t>
            </a:r>
            <a:r>
              <a:rPr lang="en-US" dirty="0" smtClean="0"/>
              <a:t> century Britain many women got married young (Lydia marries at 16)</a:t>
            </a:r>
          </a:p>
          <a:p>
            <a:pPr>
              <a:lnSpc>
                <a:spcPct val="150000"/>
              </a:lnSpc>
            </a:pPr>
            <a:r>
              <a:rPr lang="en-US" dirty="0" smtClean="0"/>
              <a:t>Balls and invitations to dinner with the whole family is the way to meet </a:t>
            </a:r>
            <a:r>
              <a:rPr lang="en-US" dirty="0" smtClean="0"/>
              <a:t>people</a:t>
            </a:r>
          </a:p>
          <a:p>
            <a:pPr>
              <a:lnSpc>
                <a:spcPct val="150000"/>
              </a:lnSpc>
            </a:pPr>
            <a:r>
              <a:rPr lang="en-US" dirty="0" smtClean="0"/>
              <a:t>System of class (Mr. Darcy is </a:t>
            </a:r>
            <a:r>
              <a:rPr lang="en-US" dirty="0" smtClean="0"/>
              <a:t>very</a:t>
            </a:r>
          </a:p>
          <a:p>
            <a:pPr>
              <a:lnSpc>
                <a:spcPct val="150000"/>
              </a:lnSpc>
              <a:buNone/>
            </a:pPr>
            <a:r>
              <a:rPr lang="en-US" smtClean="0"/>
              <a:t> </a:t>
            </a:r>
            <a:r>
              <a:rPr lang="en-US" dirty="0" smtClean="0"/>
              <a:t>high-class)</a:t>
            </a:r>
          </a:p>
          <a:p>
            <a:endParaRPr lang="en-US" dirty="0"/>
          </a:p>
        </p:txBody>
      </p:sp>
      <p:pic>
        <p:nvPicPr>
          <p:cNvPr id="29698" name="Picture 2" descr="http://blog.lib.umn.edu/raim0007/gwss3307_fall2007/pride_and_prejudice.jpg"/>
          <p:cNvPicPr>
            <a:picLocks noChangeAspect="1" noChangeArrowheads="1"/>
          </p:cNvPicPr>
          <p:nvPr/>
        </p:nvPicPr>
        <p:blipFill>
          <a:blip r:embed="rId3" cstate="print"/>
          <a:srcRect/>
          <a:stretch>
            <a:fillRect/>
          </a:stretch>
        </p:blipFill>
        <p:spPr bwMode="auto">
          <a:xfrm>
            <a:off x="6781800" y="4114800"/>
            <a:ext cx="1752600" cy="1682496"/>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r>
              <a:rPr lang="en-US" dirty="0" smtClean="0"/>
              <a:t>System of class (Mr. Darcy is very high-class)</a:t>
            </a:r>
            <a:endParaRPr lang="en-US" dirty="0"/>
          </a:p>
        </p:txBody>
      </p:sp>
      <p:sp>
        <p:nvSpPr>
          <p:cNvPr id="5" name="Title 4"/>
          <p:cNvSpPr>
            <a:spLocks noGrp="1"/>
          </p:cNvSpPr>
          <p:nvPr>
            <p:ph type="title"/>
          </p:nvPr>
        </p:nvSpPr>
        <p:spPr/>
        <p:txBody>
          <a:bodyPr/>
          <a:lstStyle/>
          <a:p>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Identity of Jane</a:t>
            </a:r>
            <a:endParaRPr lang="en-US" dirty="0"/>
          </a:p>
        </p:txBody>
      </p:sp>
      <p:sp>
        <p:nvSpPr>
          <p:cNvPr id="5" name="Content Placeholder 4"/>
          <p:cNvSpPr>
            <a:spLocks noGrp="1"/>
          </p:cNvSpPr>
          <p:nvPr>
            <p:ph sz="half" idx="2"/>
          </p:nvPr>
        </p:nvSpPr>
        <p:spPr/>
        <p:txBody>
          <a:bodyPr/>
          <a:lstStyle/>
          <a:p>
            <a:pPr>
              <a:lnSpc>
                <a:spcPct val="150000"/>
              </a:lnSpc>
            </a:pPr>
            <a:r>
              <a:rPr lang="en-US" dirty="0" smtClean="0"/>
              <a:t>Kind-hearted</a:t>
            </a:r>
          </a:p>
          <a:p>
            <a:pPr>
              <a:lnSpc>
                <a:spcPct val="150000"/>
              </a:lnSpc>
            </a:pPr>
            <a:r>
              <a:rPr lang="en-US" dirty="0" smtClean="0"/>
              <a:t>Always tries to find the good in people</a:t>
            </a:r>
          </a:p>
          <a:p>
            <a:pPr>
              <a:lnSpc>
                <a:spcPct val="150000"/>
              </a:lnSpc>
            </a:pPr>
            <a:r>
              <a:rPr lang="en-US" dirty="0" smtClean="0"/>
              <a:t>Is considered to be the most beautiful of the </a:t>
            </a:r>
            <a:r>
              <a:rPr lang="en-US" dirty="0" err="1" smtClean="0"/>
              <a:t>Bennet</a:t>
            </a:r>
            <a:r>
              <a:rPr lang="en-US" dirty="0" smtClean="0"/>
              <a:t> girls</a:t>
            </a:r>
            <a:endParaRPr lang="en-US" dirty="0"/>
          </a:p>
        </p:txBody>
      </p:sp>
      <p:pic>
        <p:nvPicPr>
          <p:cNvPr id="6" name="Picture 2" descr="[image] "/>
          <p:cNvPicPr>
            <a:picLocks noGrp="1" noChangeAspect="1" noChangeArrowheads="1"/>
          </p:cNvPicPr>
          <p:nvPr>
            <p:ph sz="half" idx="1"/>
          </p:nvPr>
        </p:nvPicPr>
        <p:blipFill>
          <a:blip r:embed="rId3" cstate="print"/>
          <a:srcRect l="16309" r="16125"/>
          <a:stretch>
            <a:fillRect/>
          </a:stretch>
        </p:blipFill>
        <p:spPr bwMode="auto">
          <a:xfrm>
            <a:off x="344106" y="1985962"/>
            <a:ext cx="4112388" cy="3952875"/>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Identity of Elizabeth</a:t>
            </a:r>
            <a:endParaRPr lang="en-US" dirty="0"/>
          </a:p>
        </p:txBody>
      </p:sp>
      <p:sp>
        <p:nvSpPr>
          <p:cNvPr id="4" name="Content Placeholder 3"/>
          <p:cNvSpPr>
            <a:spLocks noGrp="1"/>
          </p:cNvSpPr>
          <p:nvPr>
            <p:ph sz="half" idx="2"/>
          </p:nvPr>
        </p:nvSpPr>
        <p:spPr/>
        <p:txBody>
          <a:bodyPr/>
          <a:lstStyle/>
          <a:p>
            <a:pPr>
              <a:lnSpc>
                <a:spcPct val="150000"/>
              </a:lnSpc>
            </a:pPr>
            <a:r>
              <a:rPr lang="en-US" dirty="0" smtClean="0"/>
              <a:t>Has spirited wit and good sense</a:t>
            </a:r>
          </a:p>
          <a:p>
            <a:pPr>
              <a:lnSpc>
                <a:spcPct val="150000"/>
              </a:lnSpc>
            </a:pPr>
            <a:r>
              <a:rPr lang="en-US" dirty="0" smtClean="0"/>
              <a:t>This makes her the favorite of her father and least favorite of her mother</a:t>
            </a:r>
            <a:endParaRPr lang="en-US" dirty="0"/>
          </a:p>
        </p:txBody>
      </p:sp>
      <p:pic>
        <p:nvPicPr>
          <p:cNvPr id="5" name="Content Placeholder 4" descr="[image] "/>
          <p:cNvPicPr>
            <a:picLocks noGrp="1" noChangeAspect="1" noChangeArrowheads="1"/>
          </p:cNvPicPr>
          <p:nvPr>
            <p:ph sz="half" idx="1"/>
          </p:nvPr>
        </p:nvPicPr>
        <p:blipFill>
          <a:blip r:embed="rId3" cstate="print"/>
          <a:srcRect l="21250" r="10000"/>
          <a:stretch>
            <a:fillRect/>
          </a:stretch>
        </p:blipFill>
        <p:spPr bwMode="auto">
          <a:xfrm>
            <a:off x="304800" y="1985962"/>
            <a:ext cx="4191000" cy="3952875"/>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Identity of Mary</a:t>
            </a:r>
            <a:endParaRPr lang="en-US" dirty="0"/>
          </a:p>
        </p:txBody>
      </p:sp>
      <p:sp>
        <p:nvSpPr>
          <p:cNvPr id="4" name="Content Placeholder 3"/>
          <p:cNvSpPr>
            <a:spLocks noGrp="1"/>
          </p:cNvSpPr>
          <p:nvPr>
            <p:ph sz="half" idx="2"/>
          </p:nvPr>
        </p:nvSpPr>
        <p:spPr/>
        <p:txBody>
          <a:bodyPr/>
          <a:lstStyle/>
          <a:p>
            <a:pPr>
              <a:lnSpc>
                <a:spcPct val="150000"/>
              </a:lnSpc>
            </a:pPr>
            <a:r>
              <a:rPr lang="en-US" dirty="0" smtClean="0"/>
              <a:t>Very reserved</a:t>
            </a:r>
          </a:p>
          <a:p>
            <a:pPr>
              <a:lnSpc>
                <a:spcPct val="150000"/>
              </a:lnSpc>
            </a:pPr>
            <a:r>
              <a:rPr lang="en-US" dirty="0" smtClean="0"/>
              <a:t>Enjoys playing instruments</a:t>
            </a:r>
          </a:p>
          <a:p>
            <a:pPr>
              <a:lnSpc>
                <a:spcPct val="150000"/>
              </a:lnSpc>
            </a:pPr>
            <a:r>
              <a:rPr lang="en-US" dirty="0" smtClean="0"/>
              <a:t>Has a small role in the novel</a:t>
            </a:r>
            <a:endParaRPr lang="en-US" dirty="0"/>
          </a:p>
        </p:txBody>
      </p:sp>
      <p:pic>
        <p:nvPicPr>
          <p:cNvPr id="5" name="Picture 6" descr="[image] "/>
          <p:cNvPicPr>
            <a:picLocks noGrp="1" noChangeAspect="1" noChangeArrowheads="1"/>
          </p:cNvPicPr>
          <p:nvPr>
            <p:ph sz="half" idx="1"/>
          </p:nvPr>
        </p:nvPicPr>
        <p:blipFill>
          <a:blip r:embed="rId3" cstate="print"/>
          <a:srcRect l="23750" r="23750" b="20000"/>
          <a:stretch>
            <a:fillRect/>
          </a:stretch>
        </p:blipFill>
        <p:spPr bwMode="auto">
          <a:xfrm>
            <a:off x="685800" y="2133600"/>
            <a:ext cx="3429000" cy="34290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Identity of Catherine</a:t>
            </a:r>
            <a:endParaRPr lang="en-US" dirty="0"/>
          </a:p>
        </p:txBody>
      </p:sp>
      <p:sp>
        <p:nvSpPr>
          <p:cNvPr id="4" name="Content Placeholder 3"/>
          <p:cNvSpPr>
            <a:spLocks noGrp="1"/>
          </p:cNvSpPr>
          <p:nvPr>
            <p:ph sz="half" idx="2"/>
          </p:nvPr>
        </p:nvSpPr>
        <p:spPr/>
        <p:txBody>
          <a:bodyPr/>
          <a:lstStyle/>
          <a:p>
            <a:pPr>
              <a:lnSpc>
                <a:spcPct val="150000"/>
              </a:lnSpc>
            </a:pPr>
            <a:r>
              <a:rPr lang="en-US" dirty="0" smtClean="0"/>
              <a:t>More of a follower than a leader</a:t>
            </a:r>
          </a:p>
          <a:p>
            <a:pPr>
              <a:lnSpc>
                <a:spcPct val="150000"/>
              </a:lnSpc>
            </a:pPr>
            <a:r>
              <a:rPr lang="en-US" dirty="0" smtClean="0"/>
              <a:t>Follows younger sister Lydia</a:t>
            </a:r>
          </a:p>
          <a:p>
            <a:pPr>
              <a:lnSpc>
                <a:spcPct val="150000"/>
              </a:lnSpc>
            </a:pPr>
            <a:r>
              <a:rPr lang="en-US" dirty="0" smtClean="0"/>
              <a:t>More reserved</a:t>
            </a:r>
            <a:endParaRPr lang="en-US" dirty="0"/>
          </a:p>
        </p:txBody>
      </p:sp>
      <p:pic>
        <p:nvPicPr>
          <p:cNvPr id="5" name="Picture 8" descr="[image] "/>
          <p:cNvPicPr>
            <a:picLocks noGrp="1" noChangeAspect="1" noChangeArrowheads="1"/>
          </p:cNvPicPr>
          <p:nvPr>
            <p:ph sz="half" idx="1"/>
          </p:nvPr>
        </p:nvPicPr>
        <p:blipFill>
          <a:blip r:embed="rId3" cstate="print"/>
          <a:srcRect l="23787" t="3874" r="22379" b="14770"/>
          <a:stretch>
            <a:fillRect/>
          </a:stretch>
        </p:blipFill>
        <p:spPr bwMode="auto">
          <a:xfrm>
            <a:off x="762003" y="2362198"/>
            <a:ext cx="3276593" cy="3200403"/>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Identity of Lydia</a:t>
            </a:r>
            <a:endParaRPr lang="en-US" dirty="0"/>
          </a:p>
        </p:txBody>
      </p:sp>
      <p:sp>
        <p:nvSpPr>
          <p:cNvPr id="4" name="Content Placeholder 3"/>
          <p:cNvSpPr>
            <a:spLocks noGrp="1"/>
          </p:cNvSpPr>
          <p:nvPr>
            <p:ph sz="half" idx="2"/>
          </p:nvPr>
        </p:nvSpPr>
        <p:spPr/>
        <p:txBody>
          <a:bodyPr/>
          <a:lstStyle/>
          <a:p>
            <a:pPr>
              <a:lnSpc>
                <a:spcPct val="150000"/>
              </a:lnSpc>
            </a:pPr>
            <a:r>
              <a:rPr lang="en-US" dirty="0" smtClean="0"/>
              <a:t>Immature</a:t>
            </a:r>
          </a:p>
          <a:p>
            <a:pPr>
              <a:lnSpc>
                <a:spcPct val="150000"/>
              </a:lnSpc>
            </a:pPr>
            <a:r>
              <a:rPr lang="en-US" dirty="0" smtClean="0"/>
              <a:t>Flirtatious</a:t>
            </a:r>
          </a:p>
          <a:p>
            <a:pPr>
              <a:lnSpc>
                <a:spcPct val="150000"/>
              </a:lnSpc>
            </a:pPr>
            <a:r>
              <a:rPr lang="en-US" dirty="0" smtClean="0"/>
              <a:t>Eager to marry</a:t>
            </a:r>
          </a:p>
          <a:p>
            <a:pPr>
              <a:lnSpc>
                <a:spcPct val="150000"/>
              </a:lnSpc>
            </a:pPr>
            <a:r>
              <a:rPr lang="en-US" dirty="0" smtClean="0"/>
              <a:t>Reckless</a:t>
            </a:r>
          </a:p>
          <a:p>
            <a:pPr>
              <a:lnSpc>
                <a:spcPct val="150000"/>
              </a:lnSpc>
            </a:pPr>
            <a:endParaRPr lang="en-US" dirty="0" smtClean="0"/>
          </a:p>
        </p:txBody>
      </p:sp>
      <p:pic>
        <p:nvPicPr>
          <p:cNvPr id="5" name="Picture 10" descr="[image] "/>
          <p:cNvPicPr>
            <a:picLocks noGrp="1" noChangeAspect="1" noChangeArrowheads="1"/>
          </p:cNvPicPr>
          <p:nvPr>
            <p:ph sz="half" idx="1"/>
          </p:nvPr>
        </p:nvPicPr>
        <p:blipFill>
          <a:blip r:embed="rId3" cstate="print"/>
          <a:srcRect r="9859" b="6827"/>
          <a:stretch>
            <a:fillRect/>
          </a:stretch>
        </p:blipFill>
        <p:spPr bwMode="auto">
          <a:xfrm>
            <a:off x="304800" y="2274355"/>
            <a:ext cx="4191000" cy="3376089"/>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Values</a:t>
            </a:r>
            <a:endParaRPr lang="en-US" dirty="0"/>
          </a:p>
        </p:txBody>
      </p:sp>
      <p:sp>
        <p:nvSpPr>
          <p:cNvPr id="3" name="Content Placeholder 2"/>
          <p:cNvSpPr>
            <a:spLocks noGrp="1"/>
          </p:cNvSpPr>
          <p:nvPr>
            <p:ph idx="1"/>
          </p:nvPr>
        </p:nvSpPr>
        <p:spPr/>
        <p:txBody>
          <a:bodyPr>
            <a:normAutofit/>
          </a:bodyPr>
          <a:lstStyle/>
          <a:p>
            <a:pPr>
              <a:lnSpc>
                <a:spcPct val="150000"/>
              </a:lnSpc>
              <a:buNone/>
            </a:pPr>
            <a:r>
              <a:rPr lang="en-US" sz="2800" dirty="0" smtClean="0"/>
              <a:t>Mrs. </a:t>
            </a:r>
            <a:r>
              <a:rPr lang="en-US" sz="2800" dirty="0" err="1" smtClean="0"/>
              <a:t>Bennet</a:t>
            </a:r>
            <a:r>
              <a:rPr lang="en-US" sz="2800" dirty="0" smtClean="0"/>
              <a:t>: the idea of her daughters being married</a:t>
            </a:r>
          </a:p>
          <a:p>
            <a:pPr>
              <a:lnSpc>
                <a:spcPct val="150000"/>
              </a:lnSpc>
              <a:buNone/>
            </a:pPr>
            <a:endParaRPr lang="en-US" sz="2800" dirty="0" smtClean="0"/>
          </a:p>
          <a:p>
            <a:pPr>
              <a:lnSpc>
                <a:spcPct val="150000"/>
              </a:lnSpc>
              <a:buNone/>
            </a:pPr>
            <a:r>
              <a:rPr lang="en-US" sz="2800" dirty="0" smtClean="0"/>
              <a:t>Elizabeth: marry when she is ready (she refuses marriage twice)</a:t>
            </a:r>
          </a:p>
          <a:p>
            <a:pPr>
              <a:lnSpc>
                <a:spcPct val="150000"/>
              </a:lnSpc>
              <a:buNone/>
            </a:pPr>
            <a:endParaRPr lang="en-US" sz="2800" dirty="0" smtClean="0"/>
          </a:p>
          <a:p>
            <a:pPr>
              <a:lnSpc>
                <a:spcPct val="150000"/>
              </a:lnSpc>
              <a:buNone/>
            </a:pPr>
            <a:r>
              <a:rPr lang="en-US" sz="2800" dirty="0" smtClean="0"/>
              <a:t>Lydia: to be married quickly even if she is not ready</a:t>
            </a:r>
          </a:p>
          <a:p>
            <a:pPr>
              <a:buNone/>
            </a:pPr>
            <a:endParaRPr lang="en-US" sz="28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a:t>
            </a:r>
            <a:endParaRPr lang="en-US" dirty="0"/>
          </a:p>
        </p:txBody>
      </p:sp>
      <p:sp>
        <p:nvSpPr>
          <p:cNvPr id="3" name="Content Placeholder 2"/>
          <p:cNvSpPr>
            <a:spLocks noGrp="1"/>
          </p:cNvSpPr>
          <p:nvPr>
            <p:ph idx="1"/>
          </p:nvPr>
        </p:nvSpPr>
        <p:spPr>
          <a:xfrm>
            <a:off x="304800" y="1554163"/>
            <a:ext cx="8686800" cy="1874838"/>
          </a:xfrm>
        </p:spPr>
        <p:txBody>
          <a:bodyPr>
            <a:normAutofit/>
          </a:bodyPr>
          <a:lstStyle/>
          <a:p>
            <a:pPr algn="ctr">
              <a:buNone/>
            </a:pPr>
            <a:endParaRPr lang="en-US" sz="1100" dirty="0" smtClean="0"/>
          </a:p>
          <a:p>
            <a:pPr algn="ctr">
              <a:buNone/>
            </a:pPr>
            <a:r>
              <a:rPr lang="en-US" sz="4400" dirty="0" smtClean="0"/>
              <a:t>Don’t judge people when first meeting them</a:t>
            </a:r>
            <a:endParaRPr lang="en-US" sz="4400" dirty="0"/>
          </a:p>
        </p:txBody>
      </p:sp>
      <p:pic>
        <p:nvPicPr>
          <p:cNvPr id="4" name="Picture 2" descr="[image] "/>
          <p:cNvPicPr>
            <a:picLocks noChangeAspect="1" noChangeArrowheads="1"/>
          </p:cNvPicPr>
          <p:nvPr/>
        </p:nvPicPr>
        <p:blipFill>
          <a:blip r:embed="rId3" cstate="print"/>
          <a:srcRect l="14403" r="15981"/>
          <a:stretch>
            <a:fillRect/>
          </a:stretch>
        </p:blipFill>
        <p:spPr bwMode="auto">
          <a:xfrm>
            <a:off x="990600" y="3657600"/>
            <a:ext cx="2895600" cy="2720865"/>
          </a:xfrm>
          <a:prstGeom prst="rect">
            <a:avLst/>
          </a:prstGeom>
          <a:noFill/>
        </p:spPr>
      </p:pic>
      <p:pic>
        <p:nvPicPr>
          <p:cNvPr id="33794" name="Picture 2" descr="[image] "/>
          <p:cNvPicPr>
            <a:picLocks noChangeAspect="1" noChangeArrowheads="1"/>
          </p:cNvPicPr>
          <p:nvPr/>
        </p:nvPicPr>
        <p:blipFill>
          <a:blip r:embed="rId4" cstate="print"/>
          <a:srcRect l="35000" r="20000" b="30770"/>
          <a:stretch>
            <a:fillRect/>
          </a:stretch>
        </p:blipFill>
        <p:spPr bwMode="auto">
          <a:xfrm>
            <a:off x="5105400" y="3657600"/>
            <a:ext cx="2895600" cy="274320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a:t>
            </a:r>
            <a:endParaRPr lang="en-US" dirty="0"/>
          </a:p>
        </p:txBody>
      </p:sp>
      <p:sp>
        <p:nvSpPr>
          <p:cNvPr id="3" name="Content Placeholder 2"/>
          <p:cNvSpPr>
            <a:spLocks noGrp="1"/>
          </p:cNvSpPr>
          <p:nvPr>
            <p:ph idx="1"/>
          </p:nvPr>
        </p:nvSpPr>
        <p:spPr>
          <a:xfrm>
            <a:off x="304800" y="1554163"/>
            <a:ext cx="8686800" cy="2941638"/>
          </a:xfrm>
        </p:spPr>
        <p:txBody>
          <a:bodyPr/>
          <a:lstStyle/>
          <a:p>
            <a:pPr>
              <a:buNone/>
            </a:pPr>
            <a:r>
              <a:rPr lang="en-US" dirty="0" smtClean="0"/>
              <a:t>I would recommend this book to anyone because:</a:t>
            </a:r>
          </a:p>
          <a:p>
            <a:r>
              <a:rPr lang="en-US" dirty="0" smtClean="0"/>
              <a:t>It is a classic novel and shows a different type of life</a:t>
            </a:r>
          </a:p>
          <a:p>
            <a:r>
              <a:rPr lang="en-US" dirty="0" smtClean="0"/>
              <a:t>It is interesting throughout and has a happy ending</a:t>
            </a:r>
            <a:endParaRPr lang="en-US" dirty="0"/>
          </a:p>
        </p:txBody>
      </p:sp>
      <p:pic>
        <p:nvPicPr>
          <p:cNvPr id="50178" name="Picture 2" descr="http://alitareads.files.wordpress.com/2009/10/pride-and-prejudice2.jpg"/>
          <p:cNvPicPr>
            <a:picLocks noChangeAspect="1" noChangeArrowheads="1"/>
          </p:cNvPicPr>
          <p:nvPr/>
        </p:nvPicPr>
        <p:blipFill>
          <a:blip r:embed="rId3" cstate="print"/>
          <a:srcRect/>
          <a:stretch>
            <a:fillRect/>
          </a:stretch>
        </p:blipFill>
        <p:spPr bwMode="auto">
          <a:xfrm>
            <a:off x="3429000" y="3964340"/>
            <a:ext cx="1752600" cy="2651227"/>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Reasons for Reading</a:t>
            </a:r>
            <a:endParaRPr lang="en-US" dirty="0"/>
          </a:p>
        </p:txBody>
      </p:sp>
      <p:sp>
        <p:nvSpPr>
          <p:cNvPr id="3" name="Content Placeholder 2"/>
          <p:cNvSpPr>
            <a:spLocks noGrp="1"/>
          </p:cNvSpPr>
          <p:nvPr>
            <p:ph idx="1"/>
          </p:nvPr>
        </p:nvSpPr>
        <p:spPr/>
        <p:txBody>
          <a:bodyPr/>
          <a:lstStyle/>
          <a:p>
            <a:pPr marL="514350" indent="-514350">
              <a:lnSpc>
                <a:spcPct val="200000"/>
              </a:lnSpc>
              <a:buFont typeface="+mj-lt"/>
              <a:buAutoNum type="arabicPeriod"/>
            </a:pPr>
            <a:r>
              <a:rPr lang="en-US" dirty="0" smtClean="0"/>
              <a:t>It is one of my mom’s favorite books</a:t>
            </a:r>
          </a:p>
          <a:p>
            <a:pPr marL="514350" indent="-514350">
              <a:lnSpc>
                <a:spcPct val="200000"/>
              </a:lnSpc>
              <a:buFont typeface="+mj-lt"/>
              <a:buAutoNum type="arabicPeriod"/>
            </a:pPr>
            <a:r>
              <a:rPr lang="en-US" dirty="0" smtClean="0"/>
              <a:t>The theme of the book is family</a:t>
            </a:r>
          </a:p>
          <a:p>
            <a:pPr marL="514350" indent="-514350">
              <a:lnSpc>
                <a:spcPct val="200000"/>
              </a:lnSpc>
              <a:buFont typeface="+mj-lt"/>
              <a:buAutoNum type="arabicPeriod"/>
            </a:pPr>
            <a:r>
              <a:rPr lang="en-US" dirty="0" smtClean="0"/>
              <a:t>It is a classic novel</a:t>
            </a:r>
          </a:p>
          <a:p>
            <a:pPr marL="514350" indent="-514350">
              <a:buNone/>
            </a:pPr>
            <a:endParaRPr lang="en-US" dirty="0" smtClean="0"/>
          </a:p>
        </p:txBody>
      </p:sp>
      <p:pic>
        <p:nvPicPr>
          <p:cNvPr id="2050" name="Picture 2" descr="http://www.warren-wilson.edu/~library/CoverHowa.jpg"/>
          <p:cNvPicPr>
            <a:picLocks noChangeAspect="1" noChangeArrowheads="1"/>
          </p:cNvPicPr>
          <p:nvPr/>
        </p:nvPicPr>
        <p:blipFill>
          <a:blip r:embed="rId3" cstate="print"/>
          <a:srcRect/>
          <a:stretch>
            <a:fillRect/>
          </a:stretch>
        </p:blipFill>
        <p:spPr bwMode="auto">
          <a:xfrm>
            <a:off x="6705600" y="2743200"/>
            <a:ext cx="2133600" cy="348268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image] "/>
          <p:cNvPicPr>
            <a:picLocks noChangeAspect="1" noChangeArrowheads="1"/>
          </p:cNvPicPr>
          <p:nvPr/>
        </p:nvPicPr>
        <p:blipFill>
          <a:blip r:embed="rId3" cstate="print"/>
          <a:srcRect l="29582" t="10201" r="32972" b="35920"/>
          <a:stretch>
            <a:fillRect/>
          </a:stretch>
        </p:blipFill>
        <p:spPr bwMode="auto">
          <a:xfrm>
            <a:off x="0" y="5000625"/>
            <a:ext cx="1981200" cy="1857376"/>
          </a:xfrm>
          <a:prstGeom prst="rect">
            <a:avLst/>
          </a:prstGeom>
          <a:noFill/>
        </p:spPr>
      </p:pic>
      <p:pic>
        <p:nvPicPr>
          <p:cNvPr id="7" name="Picture 2" descr="prideandprejudice_126.jpg image by d2c2005"/>
          <p:cNvPicPr>
            <a:picLocks noChangeAspect="1" noChangeArrowheads="1"/>
          </p:cNvPicPr>
          <p:nvPr/>
        </p:nvPicPr>
        <p:blipFill>
          <a:blip r:embed="rId4" cstate="print"/>
          <a:srcRect l="23750" t="9547" r="16250"/>
          <a:stretch>
            <a:fillRect/>
          </a:stretch>
        </p:blipFill>
        <p:spPr bwMode="auto">
          <a:xfrm>
            <a:off x="1981200" y="4977804"/>
            <a:ext cx="1905000" cy="1880196"/>
          </a:xfrm>
          <a:prstGeom prst="rect">
            <a:avLst/>
          </a:prstGeom>
          <a:noFill/>
        </p:spPr>
      </p:pic>
      <p:pic>
        <p:nvPicPr>
          <p:cNvPr id="8" name="Picture 2" descr="[image] "/>
          <p:cNvPicPr>
            <a:picLocks noChangeAspect="1" noChangeArrowheads="1"/>
          </p:cNvPicPr>
          <p:nvPr/>
        </p:nvPicPr>
        <p:blipFill>
          <a:blip r:embed="rId5" cstate="print"/>
          <a:srcRect l="24000" r="5600"/>
          <a:stretch>
            <a:fillRect/>
          </a:stretch>
        </p:blipFill>
        <p:spPr bwMode="auto">
          <a:xfrm>
            <a:off x="3886200" y="5028767"/>
            <a:ext cx="1981200" cy="1829233"/>
          </a:xfrm>
          <a:prstGeom prst="rect">
            <a:avLst/>
          </a:prstGeom>
          <a:noFill/>
        </p:spPr>
      </p:pic>
      <p:pic>
        <p:nvPicPr>
          <p:cNvPr id="10" name="Picture 2" descr="[image] "/>
          <p:cNvPicPr>
            <a:picLocks noChangeAspect="1" noChangeArrowheads="1"/>
          </p:cNvPicPr>
          <p:nvPr/>
        </p:nvPicPr>
        <p:blipFill>
          <a:blip r:embed="rId6" cstate="print"/>
          <a:srcRect l="35000" r="26750" b="30770"/>
          <a:stretch>
            <a:fillRect/>
          </a:stretch>
        </p:blipFill>
        <p:spPr bwMode="auto">
          <a:xfrm>
            <a:off x="7391400" y="4904638"/>
            <a:ext cx="1752600" cy="1953362"/>
          </a:xfrm>
          <a:prstGeom prst="rect">
            <a:avLst/>
          </a:prstGeom>
          <a:noFill/>
        </p:spPr>
      </p:pic>
      <p:pic>
        <p:nvPicPr>
          <p:cNvPr id="52226" name="Picture 2" descr="http://www.celebritywonder.com/wp/Keira_Knightley_in_Pride_and_Prejudice_Wallpaper_1_800.jpg"/>
          <p:cNvPicPr>
            <a:picLocks noChangeAspect="1" noChangeArrowheads="1"/>
          </p:cNvPicPr>
          <p:nvPr/>
        </p:nvPicPr>
        <p:blipFill>
          <a:blip r:embed="rId7" cstate="print"/>
          <a:srcRect b="26667"/>
          <a:stretch>
            <a:fillRect/>
          </a:stretch>
        </p:blipFill>
        <p:spPr bwMode="auto">
          <a:xfrm>
            <a:off x="0" y="0"/>
            <a:ext cx="9144000" cy="5029200"/>
          </a:xfrm>
          <a:prstGeom prst="rect">
            <a:avLst/>
          </a:prstGeom>
          <a:noFill/>
        </p:spPr>
      </p:pic>
      <p:pic>
        <p:nvPicPr>
          <p:cNvPr id="9" name="Picture 2" descr="[image] "/>
          <p:cNvPicPr>
            <a:picLocks noChangeAspect="1" noChangeArrowheads="1"/>
          </p:cNvPicPr>
          <p:nvPr/>
        </p:nvPicPr>
        <p:blipFill>
          <a:blip r:embed="rId8" cstate="print"/>
          <a:srcRect l="19854" r="25633"/>
          <a:stretch>
            <a:fillRect/>
          </a:stretch>
        </p:blipFill>
        <p:spPr bwMode="auto">
          <a:xfrm>
            <a:off x="5867400" y="5029200"/>
            <a:ext cx="1524000" cy="18288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0" name="Picture 4" descr="[image] "/>
          <p:cNvPicPr>
            <a:picLocks noChangeAspect="1" noChangeArrowheads="1"/>
          </p:cNvPicPr>
          <p:nvPr/>
        </p:nvPicPr>
        <p:blipFill>
          <a:blip r:embed="rId3" cstate="print"/>
          <a:srcRect l="29582" t="10201" r="32972" b="35920"/>
          <a:stretch>
            <a:fillRect/>
          </a:stretch>
        </p:blipFill>
        <p:spPr bwMode="auto">
          <a:xfrm>
            <a:off x="1143000" y="2286000"/>
            <a:ext cx="2860040" cy="2681288"/>
          </a:xfrm>
          <a:prstGeom prst="rect">
            <a:avLst/>
          </a:prstGeom>
          <a:noFill/>
        </p:spPr>
      </p:pic>
      <p:sp>
        <p:nvSpPr>
          <p:cNvPr id="2" name="Title 1"/>
          <p:cNvSpPr>
            <a:spLocks noGrp="1"/>
          </p:cNvSpPr>
          <p:nvPr>
            <p:ph type="title"/>
          </p:nvPr>
        </p:nvSpPr>
        <p:spPr/>
        <p:txBody>
          <a:bodyPr/>
          <a:lstStyle/>
          <a:p>
            <a:r>
              <a:rPr lang="en-US" dirty="0" smtClean="0"/>
              <a:t>The </a:t>
            </a:r>
            <a:r>
              <a:rPr lang="en-US" dirty="0" err="1" smtClean="0"/>
              <a:t>Bennets</a:t>
            </a:r>
            <a:endParaRPr lang="en-US" dirty="0"/>
          </a:p>
        </p:txBody>
      </p:sp>
      <p:pic>
        <p:nvPicPr>
          <p:cNvPr id="19458" name="Picture 2" descr="prideandprejudice_126.jpg image by d2c2005"/>
          <p:cNvPicPr>
            <a:picLocks noChangeAspect="1" noChangeArrowheads="1"/>
          </p:cNvPicPr>
          <p:nvPr/>
        </p:nvPicPr>
        <p:blipFill>
          <a:blip r:embed="rId4" cstate="print"/>
          <a:srcRect l="23750" t="9547" r="16250"/>
          <a:stretch>
            <a:fillRect/>
          </a:stretch>
        </p:blipFill>
        <p:spPr bwMode="auto">
          <a:xfrm>
            <a:off x="4876800" y="2286000"/>
            <a:ext cx="2743200" cy="2707482"/>
          </a:xfrm>
          <a:prstGeom prst="rect">
            <a:avLst/>
          </a:prstGeom>
          <a:noFill/>
        </p:spPr>
      </p:pic>
      <p:sp>
        <p:nvSpPr>
          <p:cNvPr id="6" name="TextBox 5"/>
          <p:cNvSpPr txBox="1"/>
          <p:nvPr/>
        </p:nvSpPr>
        <p:spPr>
          <a:xfrm>
            <a:off x="1143000" y="4953000"/>
            <a:ext cx="2895600" cy="646331"/>
          </a:xfrm>
          <a:prstGeom prst="rect">
            <a:avLst/>
          </a:prstGeom>
          <a:noFill/>
        </p:spPr>
        <p:txBody>
          <a:bodyPr wrap="square" rtlCol="0">
            <a:spAutoFit/>
          </a:bodyPr>
          <a:lstStyle/>
          <a:p>
            <a:pPr algn="ctr"/>
            <a:r>
              <a:rPr lang="en-US" sz="3600" b="1" dirty="0" smtClean="0">
                <a:solidFill>
                  <a:srgbClr val="002060"/>
                </a:solidFill>
              </a:rPr>
              <a:t>Mr. </a:t>
            </a:r>
            <a:r>
              <a:rPr lang="en-US" sz="3600" b="1" dirty="0" err="1" smtClean="0">
                <a:solidFill>
                  <a:srgbClr val="002060"/>
                </a:solidFill>
              </a:rPr>
              <a:t>Bennet</a:t>
            </a:r>
            <a:endParaRPr lang="en-US" sz="3600" b="1" dirty="0">
              <a:solidFill>
                <a:srgbClr val="002060"/>
              </a:solidFill>
            </a:endParaRPr>
          </a:p>
        </p:txBody>
      </p:sp>
      <p:sp>
        <p:nvSpPr>
          <p:cNvPr id="7" name="TextBox 6"/>
          <p:cNvSpPr txBox="1"/>
          <p:nvPr/>
        </p:nvSpPr>
        <p:spPr>
          <a:xfrm>
            <a:off x="4800600" y="4953000"/>
            <a:ext cx="2895600" cy="646331"/>
          </a:xfrm>
          <a:prstGeom prst="rect">
            <a:avLst/>
          </a:prstGeom>
          <a:noFill/>
        </p:spPr>
        <p:txBody>
          <a:bodyPr wrap="square" rtlCol="0">
            <a:spAutoFit/>
          </a:bodyPr>
          <a:lstStyle/>
          <a:p>
            <a:pPr algn="ctr"/>
            <a:r>
              <a:rPr lang="en-US" sz="3600" b="1" dirty="0" smtClean="0">
                <a:solidFill>
                  <a:srgbClr val="002060"/>
                </a:solidFill>
              </a:rPr>
              <a:t>Mrs. </a:t>
            </a:r>
            <a:r>
              <a:rPr lang="en-US" sz="3600" b="1" dirty="0" err="1" smtClean="0">
                <a:solidFill>
                  <a:srgbClr val="002060"/>
                </a:solidFill>
              </a:rPr>
              <a:t>Bennet</a:t>
            </a:r>
            <a:endParaRPr lang="en-US" sz="3600" b="1" dirty="0">
              <a:solidFill>
                <a:srgbClr val="00206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err="1" smtClean="0"/>
              <a:t>Bennet</a:t>
            </a:r>
            <a:r>
              <a:rPr lang="en-US" dirty="0" smtClean="0"/>
              <a:t> sisters</a:t>
            </a:r>
            <a:endParaRPr lang="en-US" dirty="0"/>
          </a:p>
        </p:txBody>
      </p:sp>
      <p:pic>
        <p:nvPicPr>
          <p:cNvPr id="21506" name="Picture 2" descr="[image] "/>
          <p:cNvPicPr>
            <a:picLocks noChangeAspect="1" noChangeArrowheads="1"/>
          </p:cNvPicPr>
          <p:nvPr/>
        </p:nvPicPr>
        <p:blipFill>
          <a:blip r:embed="rId3" cstate="print"/>
          <a:srcRect l="16309" r="16125"/>
          <a:stretch>
            <a:fillRect/>
          </a:stretch>
        </p:blipFill>
        <p:spPr bwMode="auto">
          <a:xfrm>
            <a:off x="685800" y="1371600"/>
            <a:ext cx="2209800" cy="2124076"/>
          </a:xfrm>
          <a:prstGeom prst="rect">
            <a:avLst/>
          </a:prstGeom>
          <a:noFill/>
        </p:spPr>
      </p:pic>
      <p:pic>
        <p:nvPicPr>
          <p:cNvPr id="21508" name="Picture 4" descr="[image] "/>
          <p:cNvPicPr>
            <a:picLocks noChangeAspect="1" noChangeArrowheads="1"/>
          </p:cNvPicPr>
          <p:nvPr/>
        </p:nvPicPr>
        <p:blipFill>
          <a:blip r:embed="rId4" cstate="print"/>
          <a:srcRect l="21250" r="10000"/>
          <a:stretch>
            <a:fillRect/>
          </a:stretch>
        </p:blipFill>
        <p:spPr bwMode="auto">
          <a:xfrm>
            <a:off x="3581400" y="1371600"/>
            <a:ext cx="2209800" cy="2084244"/>
          </a:xfrm>
          <a:prstGeom prst="rect">
            <a:avLst/>
          </a:prstGeom>
          <a:noFill/>
        </p:spPr>
      </p:pic>
      <p:pic>
        <p:nvPicPr>
          <p:cNvPr id="21510" name="Picture 6" descr="[image] "/>
          <p:cNvPicPr>
            <a:picLocks noChangeAspect="1" noChangeArrowheads="1"/>
          </p:cNvPicPr>
          <p:nvPr/>
        </p:nvPicPr>
        <p:blipFill>
          <a:blip r:embed="rId5" cstate="print"/>
          <a:srcRect l="23750" r="23750" b="20000"/>
          <a:stretch>
            <a:fillRect/>
          </a:stretch>
        </p:blipFill>
        <p:spPr bwMode="auto">
          <a:xfrm>
            <a:off x="6400800" y="1371600"/>
            <a:ext cx="2057400" cy="2057400"/>
          </a:xfrm>
          <a:prstGeom prst="rect">
            <a:avLst/>
          </a:prstGeom>
          <a:noFill/>
        </p:spPr>
      </p:pic>
      <p:pic>
        <p:nvPicPr>
          <p:cNvPr id="21512" name="Picture 8" descr="[image] "/>
          <p:cNvPicPr>
            <a:picLocks noChangeAspect="1" noChangeArrowheads="1"/>
          </p:cNvPicPr>
          <p:nvPr/>
        </p:nvPicPr>
        <p:blipFill>
          <a:blip r:embed="rId6" cstate="print"/>
          <a:srcRect l="23787" t="3874" r="22379" b="14770"/>
          <a:stretch>
            <a:fillRect/>
          </a:stretch>
        </p:blipFill>
        <p:spPr bwMode="auto">
          <a:xfrm>
            <a:off x="1981200" y="3962400"/>
            <a:ext cx="2209800" cy="2158410"/>
          </a:xfrm>
          <a:prstGeom prst="rect">
            <a:avLst/>
          </a:prstGeom>
          <a:noFill/>
        </p:spPr>
      </p:pic>
      <p:pic>
        <p:nvPicPr>
          <p:cNvPr id="21514" name="Picture 10" descr="[image] "/>
          <p:cNvPicPr>
            <a:picLocks noChangeAspect="1" noChangeArrowheads="1"/>
          </p:cNvPicPr>
          <p:nvPr/>
        </p:nvPicPr>
        <p:blipFill>
          <a:blip r:embed="rId7" cstate="print"/>
          <a:srcRect r="9859" b="6827"/>
          <a:stretch>
            <a:fillRect/>
          </a:stretch>
        </p:blipFill>
        <p:spPr bwMode="auto">
          <a:xfrm>
            <a:off x="4953000" y="4038600"/>
            <a:ext cx="2459420" cy="1981200"/>
          </a:xfrm>
          <a:prstGeom prst="rect">
            <a:avLst/>
          </a:prstGeom>
          <a:noFill/>
        </p:spPr>
      </p:pic>
      <p:sp>
        <p:nvSpPr>
          <p:cNvPr id="8" name="TextBox 7"/>
          <p:cNvSpPr txBox="1"/>
          <p:nvPr/>
        </p:nvSpPr>
        <p:spPr>
          <a:xfrm>
            <a:off x="685800" y="3429000"/>
            <a:ext cx="2209800" cy="523220"/>
          </a:xfrm>
          <a:prstGeom prst="rect">
            <a:avLst/>
          </a:prstGeom>
          <a:noFill/>
        </p:spPr>
        <p:txBody>
          <a:bodyPr wrap="square" rtlCol="0">
            <a:spAutoFit/>
          </a:bodyPr>
          <a:lstStyle/>
          <a:p>
            <a:pPr algn="ctr"/>
            <a:r>
              <a:rPr lang="en-US" sz="2800" b="1" dirty="0" smtClean="0">
                <a:solidFill>
                  <a:srgbClr val="002060"/>
                </a:solidFill>
              </a:rPr>
              <a:t>Jane</a:t>
            </a:r>
            <a:endParaRPr lang="en-US" sz="2800" b="1" dirty="0">
              <a:solidFill>
                <a:srgbClr val="002060"/>
              </a:solidFill>
            </a:endParaRPr>
          </a:p>
        </p:txBody>
      </p:sp>
      <p:sp>
        <p:nvSpPr>
          <p:cNvPr id="10" name="TextBox 9"/>
          <p:cNvSpPr txBox="1"/>
          <p:nvPr/>
        </p:nvSpPr>
        <p:spPr>
          <a:xfrm>
            <a:off x="5105400" y="5943600"/>
            <a:ext cx="2209800" cy="523220"/>
          </a:xfrm>
          <a:prstGeom prst="rect">
            <a:avLst/>
          </a:prstGeom>
          <a:noFill/>
        </p:spPr>
        <p:txBody>
          <a:bodyPr wrap="square" rtlCol="0">
            <a:spAutoFit/>
          </a:bodyPr>
          <a:lstStyle/>
          <a:p>
            <a:pPr algn="ctr"/>
            <a:r>
              <a:rPr lang="en-US" sz="2800" b="1" dirty="0" smtClean="0">
                <a:solidFill>
                  <a:srgbClr val="002060"/>
                </a:solidFill>
              </a:rPr>
              <a:t>Lydia</a:t>
            </a:r>
            <a:endParaRPr lang="en-US" sz="2800" b="1" dirty="0">
              <a:solidFill>
                <a:srgbClr val="002060"/>
              </a:solidFill>
            </a:endParaRPr>
          </a:p>
        </p:txBody>
      </p:sp>
      <p:sp>
        <p:nvSpPr>
          <p:cNvPr id="11" name="TextBox 10"/>
          <p:cNvSpPr txBox="1"/>
          <p:nvPr/>
        </p:nvSpPr>
        <p:spPr>
          <a:xfrm>
            <a:off x="1981200" y="6019800"/>
            <a:ext cx="2209800" cy="523220"/>
          </a:xfrm>
          <a:prstGeom prst="rect">
            <a:avLst/>
          </a:prstGeom>
          <a:noFill/>
        </p:spPr>
        <p:txBody>
          <a:bodyPr wrap="square" rtlCol="0">
            <a:spAutoFit/>
          </a:bodyPr>
          <a:lstStyle/>
          <a:p>
            <a:pPr algn="ctr"/>
            <a:r>
              <a:rPr lang="en-US" sz="2800" b="1" dirty="0" smtClean="0">
                <a:solidFill>
                  <a:srgbClr val="002060"/>
                </a:solidFill>
              </a:rPr>
              <a:t>Catherine</a:t>
            </a:r>
            <a:endParaRPr lang="en-US" sz="2800" b="1" dirty="0">
              <a:solidFill>
                <a:srgbClr val="002060"/>
              </a:solidFill>
            </a:endParaRPr>
          </a:p>
        </p:txBody>
      </p:sp>
      <p:sp>
        <p:nvSpPr>
          <p:cNvPr id="12" name="TextBox 11"/>
          <p:cNvSpPr txBox="1"/>
          <p:nvPr/>
        </p:nvSpPr>
        <p:spPr>
          <a:xfrm>
            <a:off x="6324600" y="3352800"/>
            <a:ext cx="2209800" cy="523220"/>
          </a:xfrm>
          <a:prstGeom prst="rect">
            <a:avLst/>
          </a:prstGeom>
          <a:noFill/>
        </p:spPr>
        <p:txBody>
          <a:bodyPr wrap="square" rtlCol="0">
            <a:spAutoFit/>
          </a:bodyPr>
          <a:lstStyle/>
          <a:p>
            <a:pPr algn="ctr"/>
            <a:r>
              <a:rPr lang="en-US" sz="2800" b="1" dirty="0" smtClean="0">
                <a:solidFill>
                  <a:srgbClr val="002060"/>
                </a:solidFill>
              </a:rPr>
              <a:t>Mary</a:t>
            </a:r>
            <a:endParaRPr lang="en-US" sz="2800" b="1" dirty="0">
              <a:solidFill>
                <a:srgbClr val="002060"/>
              </a:solidFill>
            </a:endParaRPr>
          </a:p>
        </p:txBody>
      </p:sp>
      <p:sp>
        <p:nvSpPr>
          <p:cNvPr id="13" name="TextBox 12"/>
          <p:cNvSpPr txBox="1"/>
          <p:nvPr/>
        </p:nvSpPr>
        <p:spPr>
          <a:xfrm>
            <a:off x="3581400" y="3352800"/>
            <a:ext cx="2209800" cy="523220"/>
          </a:xfrm>
          <a:prstGeom prst="rect">
            <a:avLst/>
          </a:prstGeom>
          <a:noFill/>
        </p:spPr>
        <p:txBody>
          <a:bodyPr wrap="square" rtlCol="0">
            <a:spAutoFit/>
          </a:bodyPr>
          <a:lstStyle/>
          <a:p>
            <a:pPr algn="ctr"/>
            <a:r>
              <a:rPr lang="en-US" sz="2800" b="1" dirty="0" smtClean="0">
                <a:solidFill>
                  <a:srgbClr val="002060"/>
                </a:solidFill>
              </a:rPr>
              <a:t>Elizabeth</a:t>
            </a:r>
            <a:endParaRPr lang="en-US" sz="2800" b="1" dirty="0">
              <a:solidFill>
                <a:srgbClr val="00206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lifestyle</a:t>
            </a:r>
            <a:endParaRPr lang="en-US" dirty="0"/>
          </a:p>
        </p:txBody>
      </p:sp>
      <p:pic>
        <p:nvPicPr>
          <p:cNvPr id="23554" name="Picture 2" descr="http://www.nationaltrust.org.uk/main/w-basildon_park.jpg"/>
          <p:cNvPicPr>
            <a:picLocks noChangeAspect="1" noChangeArrowheads="1"/>
          </p:cNvPicPr>
          <p:nvPr/>
        </p:nvPicPr>
        <p:blipFill>
          <a:blip r:embed="rId3" cstate="print"/>
          <a:srcRect b="30283"/>
          <a:stretch>
            <a:fillRect/>
          </a:stretch>
        </p:blipFill>
        <p:spPr bwMode="auto">
          <a:xfrm>
            <a:off x="1143000" y="1524000"/>
            <a:ext cx="2590800" cy="2032000"/>
          </a:xfrm>
          <a:prstGeom prst="rect">
            <a:avLst/>
          </a:prstGeom>
          <a:noFill/>
        </p:spPr>
      </p:pic>
      <p:pic>
        <p:nvPicPr>
          <p:cNvPr id="23556" name="Picture 4" descr="http://janeaustensworld.files.wordpress.com/2009/03/prideandprejudice2.jpg"/>
          <p:cNvPicPr>
            <a:picLocks noChangeAspect="1" noChangeArrowheads="1"/>
          </p:cNvPicPr>
          <p:nvPr/>
        </p:nvPicPr>
        <p:blipFill>
          <a:blip r:embed="rId4" cstate="print"/>
          <a:srcRect/>
          <a:stretch>
            <a:fillRect/>
          </a:stretch>
        </p:blipFill>
        <p:spPr bwMode="auto">
          <a:xfrm>
            <a:off x="5105400" y="1524000"/>
            <a:ext cx="3085443" cy="2045208"/>
          </a:xfrm>
          <a:prstGeom prst="rect">
            <a:avLst/>
          </a:prstGeom>
          <a:noFill/>
        </p:spPr>
      </p:pic>
      <p:pic>
        <p:nvPicPr>
          <p:cNvPr id="23558" name="Picture 6" descr="http://www.cinematicjaneausten.com/images/stills%20John/3.%20Longbourn.jpg"/>
          <p:cNvPicPr>
            <a:picLocks noChangeAspect="1" noChangeArrowheads="1"/>
          </p:cNvPicPr>
          <p:nvPr/>
        </p:nvPicPr>
        <p:blipFill>
          <a:blip r:embed="rId5" cstate="print"/>
          <a:srcRect t="12183" b="10660"/>
          <a:stretch>
            <a:fillRect/>
          </a:stretch>
        </p:blipFill>
        <p:spPr bwMode="auto">
          <a:xfrm>
            <a:off x="1981200" y="4114800"/>
            <a:ext cx="5257800" cy="2283387"/>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Mr. </a:t>
            </a:r>
            <a:r>
              <a:rPr lang="en-US" dirty="0" err="1" smtClean="0"/>
              <a:t>bingley</a:t>
            </a:r>
            <a:endParaRPr lang="en-US" dirty="0"/>
          </a:p>
        </p:txBody>
      </p:sp>
      <p:pic>
        <p:nvPicPr>
          <p:cNvPr id="25602" name="Picture 2" descr="[image] "/>
          <p:cNvPicPr>
            <a:picLocks noChangeAspect="1" noChangeArrowheads="1"/>
          </p:cNvPicPr>
          <p:nvPr/>
        </p:nvPicPr>
        <p:blipFill>
          <a:blip r:embed="rId3" cstate="print"/>
          <a:srcRect l="24000" r="5600"/>
          <a:stretch>
            <a:fillRect/>
          </a:stretch>
        </p:blipFill>
        <p:spPr bwMode="auto">
          <a:xfrm>
            <a:off x="1219200" y="2133600"/>
            <a:ext cx="3352800" cy="3095625"/>
          </a:xfrm>
          <a:prstGeom prst="rect">
            <a:avLst/>
          </a:prstGeom>
          <a:noFill/>
        </p:spPr>
      </p:pic>
      <p:pic>
        <p:nvPicPr>
          <p:cNvPr id="25604" name="Picture 4" descr="http://www.myprideandprejudice.com/wp-content/uploads/2009/08/Edgcote-House-as-Netherfield-in-BBC-Pride-and-Prejudice-2.jpg"/>
          <p:cNvPicPr>
            <a:picLocks noChangeAspect="1" noChangeArrowheads="1"/>
          </p:cNvPicPr>
          <p:nvPr/>
        </p:nvPicPr>
        <p:blipFill>
          <a:blip r:embed="rId4" cstate="print"/>
          <a:srcRect/>
          <a:stretch>
            <a:fillRect/>
          </a:stretch>
        </p:blipFill>
        <p:spPr bwMode="auto">
          <a:xfrm>
            <a:off x="5334000" y="2362200"/>
            <a:ext cx="3400425" cy="2714625"/>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Mr. Darcy</a:t>
            </a:r>
            <a:endParaRPr lang="en-US" dirty="0"/>
          </a:p>
        </p:txBody>
      </p:sp>
      <p:pic>
        <p:nvPicPr>
          <p:cNvPr id="27650" name="Picture 2" descr="[image] "/>
          <p:cNvPicPr>
            <a:picLocks noChangeAspect="1" noChangeArrowheads="1"/>
          </p:cNvPicPr>
          <p:nvPr/>
        </p:nvPicPr>
        <p:blipFill>
          <a:blip r:embed="rId3" cstate="print"/>
          <a:srcRect l="14403" r="15981"/>
          <a:stretch>
            <a:fillRect/>
          </a:stretch>
        </p:blipFill>
        <p:spPr bwMode="auto">
          <a:xfrm>
            <a:off x="5257800" y="1981200"/>
            <a:ext cx="3305962" cy="3106464"/>
          </a:xfrm>
          <a:prstGeom prst="rect">
            <a:avLst/>
          </a:prstGeom>
          <a:noFill/>
        </p:spPr>
      </p:pic>
      <p:pic>
        <p:nvPicPr>
          <p:cNvPr id="27652" name="Picture 4" descr="http://media-cdn.tripadvisor.com/media/photo-s/01/0a/ac/12/basildon-park-rear-of.jpg"/>
          <p:cNvPicPr>
            <a:picLocks noChangeAspect="1" noChangeArrowheads="1"/>
          </p:cNvPicPr>
          <p:nvPr/>
        </p:nvPicPr>
        <p:blipFill>
          <a:blip r:embed="rId4" cstate="print"/>
          <a:srcRect l="3152"/>
          <a:stretch>
            <a:fillRect/>
          </a:stretch>
        </p:blipFill>
        <p:spPr bwMode="auto">
          <a:xfrm>
            <a:off x="1066800" y="2286000"/>
            <a:ext cx="3352800" cy="259328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Mr. </a:t>
            </a:r>
            <a:r>
              <a:rPr lang="en-US" dirty="0" err="1" smtClean="0"/>
              <a:t>wickham</a:t>
            </a:r>
            <a:endParaRPr lang="en-US" dirty="0"/>
          </a:p>
        </p:txBody>
      </p:sp>
      <p:pic>
        <p:nvPicPr>
          <p:cNvPr id="5" name="Picture 2" descr="[image] "/>
          <p:cNvPicPr>
            <a:picLocks noGrp="1" noChangeAspect="1" noChangeArrowheads="1"/>
          </p:cNvPicPr>
          <p:nvPr>
            <p:ph sz="half" idx="1"/>
          </p:nvPr>
        </p:nvPicPr>
        <p:blipFill>
          <a:blip r:embed="rId3" cstate="print"/>
          <a:srcRect l="35000" r="20000" b="30770"/>
          <a:stretch>
            <a:fillRect/>
          </a:stretch>
        </p:blipFill>
        <p:spPr bwMode="auto">
          <a:xfrm>
            <a:off x="2514600" y="1447800"/>
            <a:ext cx="4495800" cy="4495751"/>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favorite part</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“Happy for all her maternal feelings was the day on which Mrs. </a:t>
            </a:r>
            <a:r>
              <a:rPr lang="en-US" dirty="0" err="1" smtClean="0"/>
              <a:t>Bennet</a:t>
            </a:r>
            <a:r>
              <a:rPr lang="en-US" dirty="0" smtClean="0"/>
              <a:t> got rid of her two most deserving daughters. With what delighted pride she afterwards visited…., and talked of [her daughters], may be guessed. I wish I could say, for the sake of her family, that the accomplishment of her earnest desire in the establishment of so many of her children produced so happy an effect as to make her a sensible, amiable, well-informed woman for the rest of her life”(357).</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230</TotalTime>
  <Words>393</Words>
  <Application>Microsoft Office PowerPoint</Application>
  <PresentationFormat>On-screen Show (4:3)</PresentationFormat>
  <Paragraphs>80</Paragraphs>
  <Slides>20</Slides>
  <Notes>20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Trek</vt:lpstr>
      <vt:lpstr>Pride and Prejudice</vt:lpstr>
      <vt:lpstr>My Reasons for Reading</vt:lpstr>
      <vt:lpstr>The Bennets</vt:lpstr>
      <vt:lpstr>The Bennet sisters</vt:lpstr>
      <vt:lpstr>lifestyle</vt:lpstr>
      <vt:lpstr>Mr. bingley</vt:lpstr>
      <vt:lpstr>Mr. Darcy</vt:lpstr>
      <vt:lpstr>Mr. wickham</vt:lpstr>
      <vt:lpstr>My favorite part</vt:lpstr>
      <vt:lpstr>Culture</vt:lpstr>
      <vt:lpstr>Slide 11</vt:lpstr>
      <vt:lpstr>Identity of Jane</vt:lpstr>
      <vt:lpstr>Identity of Elizabeth</vt:lpstr>
      <vt:lpstr>Identity of Mary</vt:lpstr>
      <vt:lpstr>Identity of Catherine</vt:lpstr>
      <vt:lpstr>Identity of Lydia</vt:lpstr>
      <vt:lpstr>Values</vt:lpstr>
      <vt:lpstr>Lesson</vt:lpstr>
      <vt:lpstr>Recommendation</vt:lpstr>
      <vt:lpstr>Slide 20</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Pride and Prejudice</dc:title>
  <dc:creator>Miller</dc:creator>
  <cp:lastModifiedBy>Miller</cp:lastModifiedBy>
  <cp:revision>4</cp:revision>
  <dcterms:created xsi:type="dcterms:W3CDTF">2010-05-21T14:49:09Z</dcterms:created>
  <dcterms:modified xsi:type="dcterms:W3CDTF">2010-05-24T19:53:05Z</dcterms:modified>
</cp:coreProperties>
</file>